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layfair Display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layfairDisplaySemiBold-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layfairDisplaySemiBold-italic.fntdata"/><Relationship Id="rId14" Type="http://schemas.openxmlformats.org/officeDocument/2006/relationships/slide" Target="slides/slide9.xml"/><Relationship Id="rId36" Type="http://schemas.openxmlformats.org/officeDocument/2006/relationships/font" Target="fonts/PlayfairDisplaySemiBold-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PlayfairDisplay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7019bb1cd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7019bb1cd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7019bb1cd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7019bb1cd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019bb1cd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7019bb1cd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7019bb1cd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7019bb1cd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019bb1cd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019bb1cd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019bb1c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019bb1c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019bb1cd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7019bb1cd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019bb1cd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019bb1cd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019bb1cd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019bb1cd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019bb1cd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019bb1cd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7051c059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7051c059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019bb1cd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019bb1cd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051c059e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051c059e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019bb1cd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019bb1cd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019bb1cd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019bb1cd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051c059e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051c059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0f642ff36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0f642ff36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0f642ff36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0f642ff36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0f642ff36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0f642ff36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0f642ff36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70f642ff36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019bb1cd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019bb1cd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7019bb1c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7019bb1c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7019bb1c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7019bb1c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for these findings in the last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7019bb1c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7019bb1c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019bb1cd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019bb1cd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019bb1c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019bb1c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019bb1cd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019bb1cd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019bb1cd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019bb1cd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rive.google.com/file/d/1bx61kqVeDPQ-4UBOhCsrCYJuVcBAeYYz/view?usp=sharing" TargetMode="External"/><Relationship Id="rId4" Type="http://schemas.openxmlformats.org/officeDocument/2006/relationships/hyperlink" Target="https://news.illinois.edu/view/6367/2035013088" TargetMode="External"/><Relationship Id="rId5" Type="http://schemas.openxmlformats.org/officeDocument/2006/relationships/hyperlink" Target="https://www.byu.edu/facts-figures" TargetMode="External"/><Relationship Id="rId6" Type="http://schemas.openxmlformats.org/officeDocument/2006/relationships/hyperlink" Target="https://www.psu.edu/news/academics/story/penn-states-enrollment-remains-strong-2023/#:~:text=Overall%2C%20University%2Dwide%20enrollment%20for,the%20commonwealth%20and%20its%20citize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Playfair Display SemiBold"/>
                <a:ea typeface="Playfair Display SemiBold"/>
                <a:cs typeface="Playfair Display SemiBold"/>
                <a:sym typeface="Playfair Display SemiBold"/>
              </a:rPr>
              <a:t>Final Case Study</a:t>
            </a:r>
            <a:endParaRPr>
              <a:latin typeface="Playfair Display SemiBold"/>
              <a:ea typeface="Playfair Display SemiBold"/>
              <a:cs typeface="Playfair Display SemiBold"/>
              <a:sym typeface="Playfair Display SemiBold"/>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By: Ashley Cervantes</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 name="Google Shape;117;p22"/>
          <p:cNvSpPr txBox="1"/>
          <p:nvPr>
            <p:ph idx="1" type="body"/>
          </p:nvPr>
        </p:nvSpPr>
        <p:spPr>
          <a:xfrm>
            <a:off x="311700" y="3391200"/>
            <a:ext cx="8520600" cy="1752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500"/>
              <a:t>Looking over overall keywords in the reviews, we have percentages </a:t>
            </a:r>
            <a:r>
              <a:rPr lang="en" sz="1500"/>
              <a:t>of each</a:t>
            </a:r>
            <a:r>
              <a:rPr lang="en" sz="1500"/>
              <a:t> keyword that indicate if </a:t>
            </a:r>
            <a:r>
              <a:rPr lang="en" sz="1500"/>
              <a:t>it was</a:t>
            </a:r>
            <a:r>
              <a:rPr lang="en" sz="1500"/>
              <a:t> a </a:t>
            </a:r>
            <a:r>
              <a:rPr lang="en" sz="1500"/>
              <a:t>positive</a:t>
            </a:r>
            <a:r>
              <a:rPr lang="en" sz="1500"/>
              <a:t> keyword or a negative keyword. The highest percentage of a negative keyword in the review was </a:t>
            </a:r>
            <a:r>
              <a:rPr lang="en" sz="1500"/>
              <a:t>leak,</a:t>
            </a:r>
            <a:r>
              <a:rPr lang="en" sz="1500"/>
              <a:t> with a 90.3%. The highest percentage of a positive keyword in the review was </a:t>
            </a:r>
            <a:r>
              <a:rPr lang="en" sz="1500"/>
              <a:t>gym,</a:t>
            </a:r>
            <a:r>
              <a:rPr lang="en" sz="1500"/>
              <a:t> with a 69.6%. </a:t>
            </a:r>
            <a:endParaRPr sz="1500"/>
          </a:p>
        </p:txBody>
      </p:sp>
      <p:pic>
        <p:nvPicPr>
          <p:cNvPr id="118" name="Google Shape;118;p22"/>
          <p:cNvPicPr preferRelativeResize="0"/>
          <p:nvPr/>
        </p:nvPicPr>
        <p:blipFill>
          <a:blip r:embed="rId3">
            <a:alphaModFix/>
          </a:blip>
          <a:stretch>
            <a:fillRect/>
          </a:stretch>
        </p:blipFill>
        <p:spPr>
          <a:xfrm>
            <a:off x="0" y="0"/>
            <a:ext cx="9143999" cy="35220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152400" y="152400"/>
            <a:ext cx="8839204" cy="2762251"/>
          </a:xfrm>
          <a:prstGeom prst="rect">
            <a:avLst/>
          </a:prstGeom>
          <a:noFill/>
          <a:ln>
            <a:noFill/>
          </a:ln>
        </p:spPr>
      </p:pic>
      <p:sp>
        <p:nvSpPr>
          <p:cNvPr id="128" name="Google Shape;128;p24"/>
          <p:cNvSpPr txBox="1"/>
          <p:nvPr/>
        </p:nvSpPr>
        <p:spPr>
          <a:xfrm>
            <a:off x="214325" y="3367775"/>
            <a:ext cx="8777400" cy="13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rPr>
              <a:t>Here we have a pie chart of the percentage of each type of owner's response to an issue within all campuses. The most percentage was “No Response” with a 41.3%.</a:t>
            </a:r>
            <a:endParaRPr sz="15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idx="1" type="body"/>
          </p:nvPr>
        </p:nvSpPr>
        <p:spPr>
          <a:xfrm>
            <a:off x="5143500" y="401725"/>
            <a:ext cx="3688800" cy="41673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Here we have another pie chart with owners response but within each campus. </a:t>
            </a:r>
            <a:endParaRPr/>
          </a:p>
          <a:p>
            <a:pPr indent="0" lvl="0" marL="0" rtl="0" algn="l">
              <a:spcBef>
                <a:spcPts val="1200"/>
              </a:spcBef>
              <a:spcAft>
                <a:spcPts val="0"/>
              </a:spcAft>
              <a:buNone/>
            </a:pPr>
            <a:r>
              <a:rPr lang="en"/>
              <a:t>BYU has a tendency to not response, “No Response” </a:t>
            </a:r>
            <a:endParaRPr/>
          </a:p>
          <a:p>
            <a:pPr indent="0" lvl="0" marL="0" rtl="0" algn="l">
              <a:spcBef>
                <a:spcPts val="1200"/>
              </a:spcBef>
              <a:spcAft>
                <a:spcPts val="0"/>
              </a:spcAft>
              <a:buNone/>
            </a:pPr>
            <a:r>
              <a:rPr lang="en"/>
              <a:t>PSU has a tendency to either not response or respond within a week </a:t>
            </a:r>
            <a:endParaRPr/>
          </a:p>
          <a:p>
            <a:pPr indent="0" lvl="0" marL="0" rtl="0" algn="l">
              <a:spcBef>
                <a:spcPts val="1200"/>
              </a:spcBef>
              <a:spcAft>
                <a:spcPts val="0"/>
              </a:spcAft>
              <a:buNone/>
            </a:pPr>
            <a:r>
              <a:rPr lang="en"/>
              <a:t>UIUC also similar to PSU but has a bit higher tendency to not respond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4" name="Google Shape;134;p25"/>
          <p:cNvPicPr preferRelativeResize="0"/>
          <p:nvPr/>
        </p:nvPicPr>
        <p:blipFill>
          <a:blip r:embed="rId3">
            <a:alphaModFix/>
          </a:blip>
          <a:stretch>
            <a:fillRect/>
          </a:stretch>
        </p:blipFill>
        <p:spPr>
          <a:xfrm>
            <a:off x="0" y="0"/>
            <a:ext cx="51435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idx="1" type="body"/>
          </p:nvPr>
        </p:nvSpPr>
        <p:spPr>
          <a:xfrm>
            <a:off x="290850" y="3865300"/>
            <a:ext cx="8495400" cy="1408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300"/>
              <a:t>When comparing both positive and negative sentiments from the review, owners tend to responded to negative sentiments within a day whereas with positive sentiments they tend to respond within a month and or if the review has been updated.</a:t>
            </a:r>
            <a:endParaRPr sz="1300"/>
          </a:p>
        </p:txBody>
      </p:sp>
      <p:pic>
        <p:nvPicPr>
          <p:cNvPr id="140" name="Google Shape;140;p26"/>
          <p:cNvPicPr preferRelativeResize="0"/>
          <p:nvPr/>
        </p:nvPicPr>
        <p:blipFill>
          <a:blip r:embed="rId3">
            <a:alphaModFix/>
          </a:blip>
          <a:stretch>
            <a:fillRect/>
          </a:stretch>
        </p:blipFill>
        <p:spPr>
          <a:xfrm>
            <a:off x="1036500" y="313150"/>
            <a:ext cx="7004099" cy="342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0" name="Google Shape;150;p28"/>
          <p:cNvSpPr txBox="1"/>
          <p:nvPr>
            <p:ph idx="1" type="body"/>
          </p:nvPr>
        </p:nvSpPr>
        <p:spPr>
          <a:xfrm>
            <a:off x="311700" y="3524650"/>
            <a:ext cx="8520600" cy="1506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Comparing review length (amount of characters in the review) and review rating it has been seen that 5-star ratings had a smaller length and a smaller range compared to other star ratings. </a:t>
            </a:r>
            <a:r>
              <a:rPr lang="en"/>
              <a:t>Surprisingly,</a:t>
            </a:r>
            <a:r>
              <a:rPr lang="en"/>
              <a:t> 2-star ratings had the largest range of review length.</a:t>
            </a:r>
            <a:endParaRPr/>
          </a:p>
        </p:txBody>
      </p:sp>
      <p:pic>
        <p:nvPicPr>
          <p:cNvPr id="151" name="Google Shape;151;p28"/>
          <p:cNvPicPr preferRelativeResize="0"/>
          <p:nvPr/>
        </p:nvPicPr>
        <p:blipFill>
          <a:blip r:embed="rId3">
            <a:alphaModFix/>
          </a:blip>
          <a:stretch>
            <a:fillRect/>
          </a:stretch>
        </p:blipFill>
        <p:spPr>
          <a:xfrm>
            <a:off x="0" y="0"/>
            <a:ext cx="9143974" cy="3118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7" name="Google Shape;157;p29"/>
          <p:cNvSpPr txBox="1"/>
          <p:nvPr>
            <p:ph idx="1" type="body"/>
          </p:nvPr>
        </p:nvSpPr>
        <p:spPr>
          <a:xfrm>
            <a:off x="311700" y="3383075"/>
            <a:ext cx="8520600" cy="118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Now,</a:t>
            </a:r>
            <a:r>
              <a:rPr lang="en"/>
              <a:t> comparing between campuses, BYU had the largest range of review length compared to PSU And UIUC. UIUC had the smallest review length and small range of review length.</a:t>
            </a:r>
            <a:endParaRPr/>
          </a:p>
        </p:txBody>
      </p:sp>
      <p:pic>
        <p:nvPicPr>
          <p:cNvPr id="158" name="Google Shape;158;p29"/>
          <p:cNvPicPr preferRelativeResize="0"/>
          <p:nvPr/>
        </p:nvPicPr>
        <p:blipFill>
          <a:blip r:embed="rId3">
            <a:alphaModFix/>
          </a:blip>
          <a:stretch>
            <a:fillRect/>
          </a:stretch>
        </p:blipFill>
        <p:spPr>
          <a:xfrm>
            <a:off x="0" y="0"/>
            <a:ext cx="9143999" cy="3416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idx="1" type="body"/>
          </p:nvPr>
        </p:nvSpPr>
        <p:spPr>
          <a:xfrm>
            <a:off x="0" y="4056625"/>
            <a:ext cx="9144000" cy="1086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100"/>
              <a:t>Here we have a scatter plot of each review length and is appropriate likes of that review. The </a:t>
            </a:r>
            <a:r>
              <a:rPr lang="en" sz="1100"/>
              <a:t>regression line is a line that sees if there is correlation between the two. Since there is not a clear line of dots near the line, that means that there is no correlation between review like and review length.</a:t>
            </a:r>
            <a:endParaRPr sz="1100"/>
          </a:p>
        </p:txBody>
      </p:sp>
      <p:pic>
        <p:nvPicPr>
          <p:cNvPr id="164" name="Google Shape;164;p30"/>
          <p:cNvPicPr preferRelativeResize="0"/>
          <p:nvPr/>
        </p:nvPicPr>
        <p:blipFill rotWithShape="1">
          <a:blip r:embed="rId3">
            <a:alphaModFix/>
          </a:blip>
          <a:srcRect b="0" l="-2630" r="2629" t="0"/>
          <a:stretch/>
        </p:blipFill>
        <p:spPr>
          <a:xfrm>
            <a:off x="750100" y="0"/>
            <a:ext cx="7582551" cy="3898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Thinking about common complaints with management companies in Champaign/</a:t>
            </a:r>
            <a:r>
              <a:rPr lang="en"/>
              <a:t>Urbana,</a:t>
            </a:r>
            <a:r>
              <a:rPr lang="en"/>
              <a:t> we think of problems such as problems with maintenance, expensive rent, intrusive tours, stealing packages </a:t>
            </a:r>
            <a:endParaRPr/>
          </a:p>
          <a:p>
            <a:pPr indent="0" lvl="0" marL="0" rtl="0" algn="l">
              <a:spcBef>
                <a:spcPts val="1200"/>
              </a:spcBef>
              <a:spcAft>
                <a:spcPts val="0"/>
              </a:spcAft>
              <a:buNone/>
            </a:pPr>
            <a:r>
              <a:rPr lang="en"/>
              <a:t>But does this also happen within other </a:t>
            </a:r>
            <a:r>
              <a:rPr lang="en"/>
              <a:t>universities'</a:t>
            </a:r>
            <a:r>
              <a:rPr lang="en"/>
              <a:t> management companies as well? </a:t>
            </a:r>
            <a:endParaRPr/>
          </a:p>
          <a:p>
            <a:pPr indent="0" lvl="0" marL="0" rtl="0" algn="l">
              <a:spcBef>
                <a:spcPts val="1200"/>
              </a:spcBef>
              <a:spcAft>
                <a:spcPts val="1200"/>
              </a:spcAft>
              <a:buNone/>
            </a:pPr>
            <a:r>
              <a:rPr lang="en"/>
              <a:t>In this case study we compare management companies in Brigham Young University(BYU), </a:t>
            </a:r>
            <a:r>
              <a:rPr lang="en"/>
              <a:t>Pennsylvania</a:t>
            </a:r>
            <a:r>
              <a:rPr lang="en"/>
              <a:t> State University(PSU), and University of Illinois </a:t>
            </a:r>
            <a:r>
              <a:rPr lang="en"/>
              <a:t>Urbana-Champaign(UIUC)</a:t>
            </a:r>
            <a:r>
              <a:rPr lang="en"/>
              <a:t> to see if </a:t>
            </a:r>
            <a:r>
              <a:rPr lang="en"/>
              <a:t>there are any similar complaints or if it just a University of Illinois management companies kind of thing.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4" name="Google Shape;174;p32"/>
          <p:cNvSpPr txBox="1"/>
          <p:nvPr>
            <p:ph idx="1" type="body"/>
          </p:nvPr>
        </p:nvSpPr>
        <p:spPr>
          <a:xfrm>
            <a:off x="311700" y="2812775"/>
            <a:ext cx="8520600" cy="175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#1 Location </a:t>
            </a:r>
            <a:endParaRPr sz="1100"/>
          </a:p>
          <a:p>
            <a:pPr indent="-298450" lvl="0" marL="457200" rtl="0" algn="l">
              <a:spcBef>
                <a:spcPts val="1200"/>
              </a:spcBef>
              <a:spcAft>
                <a:spcPts val="0"/>
              </a:spcAft>
              <a:buSzPts val="1100"/>
              <a:buChar char="-"/>
            </a:pPr>
            <a:r>
              <a:rPr lang="en" sz="1100"/>
              <a:t>Most as you can see are close to campus (red mark is the Main Quad), however most seem to be more on the side of Champaign rather than Urbana   </a:t>
            </a:r>
            <a:endParaRPr sz="1100"/>
          </a:p>
          <a:p>
            <a:pPr indent="-298450" lvl="1" marL="914400" rtl="0" algn="l">
              <a:spcBef>
                <a:spcPts val="0"/>
              </a:spcBef>
              <a:spcAft>
                <a:spcPts val="0"/>
              </a:spcAft>
              <a:buSzPts val="1100"/>
              <a:buChar char="-"/>
            </a:pPr>
            <a:r>
              <a:rPr lang="en" sz="1100"/>
              <a:t>As shown above,  most management companies that are relatively close have a rating of 4 or above </a:t>
            </a:r>
            <a:endParaRPr sz="1100"/>
          </a:p>
          <a:p>
            <a:pPr indent="-298450" lvl="1" marL="914400" rtl="0" algn="l">
              <a:spcBef>
                <a:spcPts val="0"/>
              </a:spcBef>
              <a:spcAft>
                <a:spcPts val="0"/>
              </a:spcAft>
              <a:buSzPts val="1100"/>
              <a:buChar char="-"/>
            </a:pPr>
            <a:r>
              <a:rPr lang="en" sz="1100"/>
              <a:t>Darkest green dot is The Hub with a rating of 4.8/5</a:t>
            </a:r>
            <a:endParaRPr sz="1100"/>
          </a:p>
          <a:p>
            <a:pPr indent="-298450" lvl="0" marL="457200" rtl="0" algn="l">
              <a:spcBef>
                <a:spcPts val="0"/>
              </a:spcBef>
              <a:spcAft>
                <a:spcPts val="0"/>
              </a:spcAft>
              <a:buSzPts val="1100"/>
              <a:buChar char="-"/>
            </a:pPr>
            <a:r>
              <a:rPr lang="en" sz="1100"/>
              <a:t>With that, I would put my management company on Urbana Side to have more </a:t>
            </a:r>
            <a:r>
              <a:rPr lang="en" sz="1100"/>
              <a:t>variety</a:t>
            </a:r>
            <a:r>
              <a:rPr lang="en" sz="1100"/>
              <a:t> of location and close to the Main Quad to potentially </a:t>
            </a:r>
            <a:r>
              <a:rPr lang="en" sz="1100"/>
              <a:t>receive</a:t>
            </a:r>
            <a:r>
              <a:rPr lang="en" sz="1100"/>
              <a:t> high </a:t>
            </a:r>
            <a:r>
              <a:rPr lang="en" sz="1100"/>
              <a:t>ratings such as The Hub</a:t>
            </a:r>
            <a:endParaRPr sz="1100"/>
          </a:p>
        </p:txBody>
      </p:sp>
      <p:pic>
        <p:nvPicPr>
          <p:cNvPr id="175" name="Google Shape;175;p32"/>
          <p:cNvPicPr preferRelativeResize="0"/>
          <p:nvPr/>
        </p:nvPicPr>
        <p:blipFill>
          <a:blip r:embed="rId3">
            <a:alphaModFix/>
          </a:blip>
          <a:stretch>
            <a:fillRect/>
          </a:stretch>
        </p:blipFill>
        <p:spPr>
          <a:xfrm>
            <a:off x="0" y="-9"/>
            <a:ext cx="9143999" cy="2740068"/>
          </a:xfrm>
          <a:prstGeom prst="rect">
            <a:avLst/>
          </a:prstGeom>
          <a:noFill/>
          <a:ln>
            <a:noFill/>
          </a:ln>
        </p:spPr>
      </p:pic>
      <p:sp>
        <p:nvSpPr>
          <p:cNvPr id="176" name="Google Shape;176;p32"/>
          <p:cNvSpPr/>
          <p:nvPr/>
        </p:nvSpPr>
        <p:spPr>
          <a:xfrm>
            <a:off x="4263275" y="1660950"/>
            <a:ext cx="122475" cy="13010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2" name="Google Shape;182;p33"/>
          <p:cNvSpPr txBox="1"/>
          <p:nvPr>
            <p:ph idx="1" type="body"/>
          </p:nvPr>
        </p:nvSpPr>
        <p:spPr>
          <a:xfrm>
            <a:off x="311700" y="3522100"/>
            <a:ext cx="8520600" cy="13842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#2 Negative Sentiments </a:t>
            </a:r>
            <a:endParaRPr/>
          </a:p>
          <a:p>
            <a:pPr indent="0" lvl="0" marL="0" rtl="0" algn="l">
              <a:spcBef>
                <a:spcPts val="1200"/>
              </a:spcBef>
              <a:spcAft>
                <a:spcPts val="0"/>
              </a:spcAft>
              <a:buNone/>
            </a:pPr>
            <a:r>
              <a:rPr lang="en"/>
              <a:t>Here is a bar chart that </a:t>
            </a:r>
            <a:endParaRPr/>
          </a:p>
          <a:p>
            <a:pPr indent="0" lvl="0" marL="0" rtl="0" algn="l">
              <a:spcBef>
                <a:spcPts val="1200"/>
              </a:spcBef>
              <a:spcAft>
                <a:spcPts val="0"/>
              </a:spcAft>
              <a:buNone/>
            </a:pPr>
            <a:r>
              <a:rPr lang="en"/>
              <a:t>I would focus on these negative sentiments and would like to decrease them especially in the areas of maintenance issues like leak, Internet, </a:t>
            </a:r>
            <a:r>
              <a:rPr lang="en"/>
              <a:t>elevator, construction  and other issues with deposit being too expensive  </a:t>
            </a:r>
            <a:endParaRPr/>
          </a:p>
          <a:p>
            <a:pPr indent="0" lvl="0" marL="0" rtl="0" algn="l">
              <a:spcBef>
                <a:spcPts val="1200"/>
              </a:spcBef>
              <a:spcAft>
                <a:spcPts val="1200"/>
              </a:spcAft>
              <a:buNone/>
            </a:pPr>
            <a:r>
              <a:rPr lang="en"/>
              <a:t>I would do this by having well maintenance team to fix these problems as soon as the problem has been announced,Issues with deposit and the expensive is going to depend on living space With security, I would put cameras around the building have secured mailbox for when packages arrive.</a:t>
            </a:r>
            <a:endParaRPr/>
          </a:p>
        </p:txBody>
      </p:sp>
      <p:pic>
        <p:nvPicPr>
          <p:cNvPr id="183" name="Google Shape;183;p33"/>
          <p:cNvPicPr preferRelativeResize="0"/>
          <p:nvPr/>
        </p:nvPicPr>
        <p:blipFill>
          <a:blip r:embed="rId3">
            <a:alphaModFix/>
          </a:blip>
          <a:stretch>
            <a:fillRect/>
          </a:stretch>
        </p:blipFill>
        <p:spPr>
          <a:xfrm>
            <a:off x="0" y="8"/>
            <a:ext cx="9143999" cy="35220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idx="1" type="body"/>
          </p:nvPr>
        </p:nvSpPr>
        <p:spPr>
          <a:xfrm>
            <a:off x="6069650" y="760238"/>
            <a:ext cx="27855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100"/>
              <a:t>#3 Review Rating</a:t>
            </a:r>
            <a:endParaRPr sz="1100"/>
          </a:p>
          <a:p>
            <a:pPr indent="0" lvl="0" marL="0" rtl="0" algn="l">
              <a:spcBef>
                <a:spcPts val="1200"/>
              </a:spcBef>
              <a:spcAft>
                <a:spcPts val="0"/>
              </a:spcAft>
              <a:buNone/>
            </a:pPr>
            <a:r>
              <a:rPr lang="en" sz="1100"/>
              <a:t>This chart show the general review rating breakdown of UIUC </a:t>
            </a:r>
            <a:endParaRPr sz="1100"/>
          </a:p>
          <a:p>
            <a:pPr indent="-282733" lvl="0" marL="457200" rtl="0" algn="l">
              <a:spcBef>
                <a:spcPts val="1200"/>
              </a:spcBef>
              <a:spcAft>
                <a:spcPts val="0"/>
              </a:spcAft>
              <a:buSzPct val="100000"/>
              <a:buChar char="-"/>
            </a:pPr>
            <a:r>
              <a:rPr lang="en" sz="1100"/>
              <a:t>5 star rating of 61.8%  </a:t>
            </a:r>
            <a:endParaRPr sz="1100"/>
          </a:p>
          <a:p>
            <a:pPr indent="-282733" lvl="0" marL="457200" rtl="0" algn="l">
              <a:spcBef>
                <a:spcPts val="0"/>
              </a:spcBef>
              <a:spcAft>
                <a:spcPts val="0"/>
              </a:spcAft>
              <a:buSzPct val="100000"/>
              <a:buChar char="-"/>
            </a:pPr>
            <a:r>
              <a:rPr lang="en" sz="1100"/>
              <a:t>4-star rating of 8.6% </a:t>
            </a:r>
            <a:endParaRPr sz="1100"/>
          </a:p>
          <a:p>
            <a:pPr indent="-282733" lvl="0" marL="457200" rtl="0" algn="l">
              <a:spcBef>
                <a:spcPts val="0"/>
              </a:spcBef>
              <a:spcAft>
                <a:spcPts val="0"/>
              </a:spcAft>
              <a:buSzPct val="100000"/>
              <a:buChar char="-"/>
            </a:pPr>
            <a:r>
              <a:rPr lang="en" sz="1100"/>
              <a:t>3-star rating of </a:t>
            </a:r>
            <a:endParaRPr sz="1100"/>
          </a:p>
          <a:p>
            <a:pPr indent="-282733" lvl="0" marL="457200" rtl="0" algn="l">
              <a:spcBef>
                <a:spcPts val="0"/>
              </a:spcBef>
              <a:spcAft>
                <a:spcPts val="0"/>
              </a:spcAft>
              <a:buSzPct val="100000"/>
              <a:buChar char="-"/>
            </a:pPr>
            <a:r>
              <a:rPr lang="en" sz="1100"/>
              <a:t>2-star rating of  </a:t>
            </a:r>
            <a:endParaRPr sz="1100"/>
          </a:p>
          <a:p>
            <a:pPr indent="-282733" lvl="0" marL="457200" rtl="0" algn="l">
              <a:spcBef>
                <a:spcPts val="0"/>
              </a:spcBef>
              <a:spcAft>
                <a:spcPts val="0"/>
              </a:spcAft>
              <a:buSzPct val="100000"/>
              <a:buChar char="-"/>
            </a:pPr>
            <a:r>
              <a:rPr lang="en" sz="1100"/>
              <a:t>1-star rating of  </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rPr lang="en" sz="1100"/>
              <a:t>If I were to have a management company in UIUC, I would like to hope that my customers give more 4 or 5-star ratings so that 2 or lower star ratings are smaller.  </a:t>
            </a:r>
            <a:endParaRPr sz="1100"/>
          </a:p>
          <a:p>
            <a:pPr indent="0" lvl="0" marL="0" rtl="0" algn="l">
              <a:spcBef>
                <a:spcPts val="1200"/>
              </a:spcBef>
              <a:spcAft>
                <a:spcPts val="0"/>
              </a:spcAft>
              <a:buNone/>
            </a:pPr>
            <a:r>
              <a:rPr lang="en" sz="1100"/>
              <a:t>These ratings are important especially for new people looking for an apartment to live. </a:t>
            </a:r>
            <a:endParaRPr sz="1100"/>
          </a:p>
          <a:p>
            <a:pPr indent="0" lvl="0" marL="0" rtl="0" algn="l">
              <a:spcBef>
                <a:spcPts val="1200"/>
              </a:spcBef>
              <a:spcAft>
                <a:spcPts val="0"/>
              </a:spcAft>
              <a:buNone/>
            </a:pPr>
            <a:r>
              <a:rPr lang="en" sz="1100"/>
              <a:t>Lower rating —&gt; no business </a:t>
            </a:r>
            <a:endParaRPr sz="1100"/>
          </a:p>
          <a:p>
            <a:pPr indent="0" lvl="0" marL="0" rtl="0" algn="l">
              <a:spcBef>
                <a:spcPts val="1200"/>
              </a:spcBef>
              <a:spcAft>
                <a:spcPts val="1200"/>
              </a:spcAft>
              <a:buNone/>
            </a:pPr>
            <a:r>
              <a:rPr lang="en" sz="1100"/>
              <a:t>Higher rating …&gt; more business</a:t>
            </a:r>
            <a:endParaRPr sz="1100"/>
          </a:p>
        </p:txBody>
      </p:sp>
      <p:pic>
        <p:nvPicPr>
          <p:cNvPr id="189" name="Google Shape;189;p34"/>
          <p:cNvPicPr preferRelativeResize="0"/>
          <p:nvPr/>
        </p:nvPicPr>
        <p:blipFill>
          <a:blip r:embed="rId3">
            <a:alphaModFix/>
          </a:blip>
          <a:stretch>
            <a:fillRect/>
          </a:stretch>
        </p:blipFill>
        <p:spPr>
          <a:xfrm>
            <a:off x="1" y="298525"/>
            <a:ext cx="6015675" cy="4339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idx="1" type="body"/>
          </p:nvPr>
        </p:nvSpPr>
        <p:spPr>
          <a:xfrm>
            <a:off x="260225" y="3329500"/>
            <a:ext cx="8572200" cy="175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#4 Owners Response</a:t>
            </a:r>
            <a:endParaRPr sz="1600"/>
          </a:p>
          <a:p>
            <a:pPr indent="0" lvl="0" marL="0" rtl="0" algn="ctr">
              <a:spcBef>
                <a:spcPts val="1200"/>
              </a:spcBef>
              <a:spcAft>
                <a:spcPts val="1200"/>
              </a:spcAft>
              <a:buNone/>
            </a:pPr>
            <a:r>
              <a:rPr lang="en" sz="1600"/>
              <a:t>Owners at UIUC as a whole have a tendency is to either not respond or respond within a week. I would like to have a team to respond within a day or at best within a week. This allows the company to no only get the issues resolved but as a whole leaves customers happier to knowing that the company cares.</a:t>
            </a:r>
            <a:endParaRPr sz="1600"/>
          </a:p>
        </p:txBody>
      </p:sp>
      <p:pic>
        <p:nvPicPr>
          <p:cNvPr id="195" name="Google Shape;195;p35"/>
          <p:cNvPicPr preferRelativeResize="0"/>
          <p:nvPr/>
        </p:nvPicPr>
        <p:blipFill>
          <a:blip r:embed="rId3">
            <a:alphaModFix/>
          </a:blip>
          <a:stretch>
            <a:fillRect/>
          </a:stretch>
        </p:blipFill>
        <p:spPr>
          <a:xfrm>
            <a:off x="311700" y="183700"/>
            <a:ext cx="8520726" cy="3061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6"/>
          <p:cNvSpPr txBox="1"/>
          <p:nvPr>
            <p:ph idx="1" type="body"/>
          </p:nvPr>
        </p:nvSpPr>
        <p:spPr>
          <a:xfrm>
            <a:off x="311700" y="3222350"/>
            <a:ext cx="8520600" cy="13464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a:t>#5 Review Length </a:t>
            </a:r>
            <a:endParaRPr/>
          </a:p>
          <a:p>
            <a:pPr indent="0" lvl="0" marL="0" rtl="0" algn="ctr">
              <a:spcBef>
                <a:spcPts val="1200"/>
              </a:spcBef>
              <a:spcAft>
                <a:spcPts val="1200"/>
              </a:spcAft>
              <a:buNone/>
            </a:pPr>
            <a:r>
              <a:rPr lang="en" sz="1300"/>
              <a:t>Again,</a:t>
            </a:r>
            <a:r>
              <a:rPr lang="en" sz="1300"/>
              <a:t> looking more specifically within UIUC and looking into review length and review rating, </a:t>
            </a:r>
            <a:r>
              <a:rPr lang="en" sz="1300"/>
              <a:t>there's</a:t>
            </a:r>
            <a:r>
              <a:rPr lang="en" sz="1300"/>
              <a:t> seems to be a tendency to have longer review lengths with lower ratings.</a:t>
            </a:r>
            <a:r>
              <a:rPr lang="en" sz="1300"/>
              <a:t> This</a:t>
            </a:r>
            <a:r>
              <a:rPr lang="en" sz="1300"/>
              <a:t> </a:t>
            </a:r>
            <a:r>
              <a:rPr lang="en" sz="1300"/>
              <a:t>shows that the customers are more into detail when a company </a:t>
            </a:r>
            <a:r>
              <a:rPr lang="en" sz="1300"/>
              <a:t>does</a:t>
            </a:r>
            <a:r>
              <a:rPr lang="en" sz="1300"/>
              <a:t> not </a:t>
            </a:r>
            <a:r>
              <a:rPr lang="en" sz="1300"/>
              <a:t>fulfill</a:t>
            </a:r>
            <a:r>
              <a:rPr lang="en" sz="1300"/>
              <a:t> their wishes. I would like to get more </a:t>
            </a:r>
            <a:r>
              <a:rPr lang="en" sz="1300"/>
              <a:t>5-star</a:t>
            </a:r>
            <a:r>
              <a:rPr lang="en" sz="1300"/>
              <a:t> ratings with shorter review </a:t>
            </a:r>
            <a:r>
              <a:rPr lang="en" sz="1300"/>
              <a:t>length,</a:t>
            </a:r>
            <a:r>
              <a:rPr lang="en" sz="1300"/>
              <a:t> since new upcoming customers do look into reviews before getting connected with any </a:t>
            </a:r>
            <a:r>
              <a:rPr lang="en" sz="1300"/>
              <a:t>company</a:t>
            </a:r>
            <a:r>
              <a:rPr lang="en" sz="1300"/>
              <a:t>.</a:t>
            </a:r>
            <a:endParaRPr sz="1300"/>
          </a:p>
        </p:txBody>
      </p:sp>
      <p:pic>
        <p:nvPicPr>
          <p:cNvPr id="201" name="Google Shape;201;p36"/>
          <p:cNvPicPr preferRelativeResize="0"/>
          <p:nvPr/>
        </p:nvPicPr>
        <p:blipFill>
          <a:blip r:embed="rId3">
            <a:alphaModFix/>
          </a:blip>
          <a:stretch>
            <a:fillRect/>
          </a:stretch>
        </p:blipFill>
        <p:spPr>
          <a:xfrm>
            <a:off x="1344950" y="122450"/>
            <a:ext cx="5946525" cy="3031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311700" y="445025"/>
            <a:ext cx="3759000" cy="60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Interesting Insights #1</a:t>
            </a:r>
            <a:endParaRPr/>
          </a:p>
        </p:txBody>
      </p:sp>
      <p:sp>
        <p:nvSpPr>
          <p:cNvPr id="207" name="Google Shape;207;p37"/>
          <p:cNvSpPr txBox="1"/>
          <p:nvPr>
            <p:ph idx="1" type="body"/>
          </p:nvPr>
        </p:nvSpPr>
        <p:spPr>
          <a:xfrm>
            <a:off x="311700" y="1152475"/>
            <a:ext cx="3577200" cy="349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One thing that I found interesting about the response time between each campus was the fact the UIUC and PSU have very similar output with every single response time. It makes me wonder if management companies within </a:t>
            </a:r>
            <a:r>
              <a:rPr lang="en"/>
              <a:t>the same</a:t>
            </a:r>
            <a:r>
              <a:rPr lang="en"/>
              <a:t> conference (like BIG 10) have similar </a:t>
            </a:r>
            <a:r>
              <a:rPr lang="en"/>
              <a:t>management</a:t>
            </a:r>
            <a:r>
              <a:rPr lang="en"/>
              <a:t> company style.</a:t>
            </a:r>
            <a:endParaRPr/>
          </a:p>
        </p:txBody>
      </p:sp>
      <p:pic>
        <p:nvPicPr>
          <p:cNvPr id="208" name="Google Shape;208;p37"/>
          <p:cNvPicPr preferRelativeResize="0"/>
          <p:nvPr/>
        </p:nvPicPr>
        <p:blipFill>
          <a:blip r:embed="rId3">
            <a:alphaModFix/>
          </a:blip>
          <a:stretch>
            <a:fillRect/>
          </a:stretch>
        </p:blipFill>
        <p:spPr>
          <a:xfrm>
            <a:off x="3888750" y="0"/>
            <a:ext cx="51435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Interesting </a:t>
            </a:r>
            <a:r>
              <a:rPr lang="en"/>
              <a:t>Insights #2</a:t>
            </a:r>
            <a:endParaRPr/>
          </a:p>
        </p:txBody>
      </p:sp>
      <p:sp>
        <p:nvSpPr>
          <p:cNvPr id="214" name="Google Shape;214;p38"/>
          <p:cNvSpPr txBox="1"/>
          <p:nvPr>
            <p:ph idx="1" type="body"/>
          </p:nvPr>
        </p:nvSpPr>
        <p:spPr>
          <a:xfrm>
            <a:off x="311700" y="3996175"/>
            <a:ext cx="8520600" cy="88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Again, I was shocked to see that there were more </a:t>
            </a:r>
            <a:r>
              <a:rPr lang="en" sz="1400"/>
              <a:t>management</a:t>
            </a:r>
            <a:r>
              <a:rPr lang="en" sz="1400"/>
              <a:t> </a:t>
            </a:r>
            <a:r>
              <a:rPr lang="en" sz="1400"/>
              <a:t>companies</a:t>
            </a:r>
            <a:r>
              <a:rPr lang="en" sz="1400"/>
              <a:t> within a university  that has a smaller total student enrollment. I would have thought, especially the size of the UIUC campus, that there would be more available management companies in the area.</a:t>
            </a:r>
            <a:endParaRPr sz="1400"/>
          </a:p>
        </p:txBody>
      </p:sp>
      <p:pic>
        <p:nvPicPr>
          <p:cNvPr id="215" name="Google Shape;215;p38"/>
          <p:cNvPicPr preferRelativeResize="0"/>
          <p:nvPr/>
        </p:nvPicPr>
        <p:blipFill>
          <a:blip r:embed="rId3">
            <a:alphaModFix/>
          </a:blip>
          <a:stretch>
            <a:fillRect/>
          </a:stretch>
        </p:blipFill>
        <p:spPr>
          <a:xfrm>
            <a:off x="311700" y="923475"/>
            <a:ext cx="8520602" cy="3072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Interesting Insights #3 -</a:t>
            </a:r>
            <a:endParaRPr/>
          </a:p>
        </p:txBody>
      </p:sp>
      <p:sp>
        <p:nvSpPr>
          <p:cNvPr id="221" name="Google Shape;221;p39"/>
          <p:cNvSpPr txBox="1"/>
          <p:nvPr>
            <p:ph idx="1" type="body"/>
          </p:nvPr>
        </p:nvSpPr>
        <p:spPr>
          <a:xfrm>
            <a:off x="4492175" y="1203550"/>
            <a:ext cx="4340100" cy="326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t>Another </a:t>
            </a:r>
            <a:r>
              <a:rPr lang="en" sz="1600"/>
              <a:t>interesting</a:t>
            </a:r>
            <a:r>
              <a:rPr lang="en" sz="1600"/>
              <a:t> insights that I </a:t>
            </a:r>
            <a:r>
              <a:rPr lang="en" sz="1600"/>
              <a:t>found was that compared to PSU and BYU, UIUC has more management companies that are a bit farther away than on campus. Again, what made me intrigue the most about the location of the management companies from BYU is that lower ratings were closer to campus. It makes me wonder if that may be the reason to why they have lower 5-star proportion review ratings, since students are more available in those areas with lower ratings.   </a:t>
            </a:r>
            <a:endParaRPr sz="1600"/>
          </a:p>
          <a:p>
            <a:pPr indent="0" lvl="0" marL="0" rtl="0" algn="l">
              <a:spcBef>
                <a:spcPts val="1200"/>
              </a:spcBef>
              <a:spcAft>
                <a:spcPts val="1200"/>
              </a:spcAft>
              <a:buNone/>
            </a:pPr>
            <a:r>
              <a:t/>
            </a:r>
            <a:endParaRPr sz="1600"/>
          </a:p>
        </p:txBody>
      </p:sp>
      <p:pic>
        <p:nvPicPr>
          <p:cNvPr id="222" name="Google Shape;222;p39"/>
          <p:cNvPicPr preferRelativeResize="0"/>
          <p:nvPr/>
        </p:nvPicPr>
        <p:blipFill>
          <a:blip r:embed="rId3">
            <a:alphaModFix/>
          </a:blip>
          <a:stretch>
            <a:fillRect/>
          </a:stretch>
        </p:blipFill>
        <p:spPr>
          <a:xfrm>
            <a:off x="311697" y="1203550"/>
            <a:ext cx="3846876" cy="326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228" name="Google Shape;22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Overall,</a:t>
            </a:r>
            <a:r>
              <a:rPr lang="en"/>
              <a:t> UIUC is not the only university with similar complaints with management companies. Most visuals show that BYU has the more complaints with management </a:t>
            </a:r>
            <a:r>
              <a:rPr lang="en"/>
              <a:t>companies through more negative sentiments scores in the review, lower percentage of 5-star ratings and having no response from owners. I also found that PSU and UIUC has almost neck to neck the same percentage with every type of complaint with management companies such as review length, owners response, and review rating. If UIUC wants to improve with their management skills in these management companies, they should have more available places in Urbana, respond to customers issue, focus on increasing positive sentiments scores,  a continuing having 5-star review rating percentages so that customers can go back and/or stay with these management companies.</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Colab Notebook + Sources</a:t>
            </a:r>
            <a:endParaRPr/>
          </a:p>
        </p:txBody>
      </p:sp>
      <p:sp>
        <p:nvSpPr>
          <p:cNvPr id="234" name="Google Shape;23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https://drive.google.com/file/d/1bx61kqVeDPQ-4UBOhCsrCYJuVcBAeYYz/view?usp=sharing</a:t>
            </a:r>
            <a:r>
              <a:rPr lang="en"/>
              <a:t> </a:t>
            </a:r>
            <a:endParaRPr/>
          </a:p>
          <a:p>
            <a:pPr indent="0" lvl="0" marL="0" rtl="0" algn="l">
              <a:spcBef>
                <a:spcPts val="1200"/>
              </a:spcBef>
              <a:spcAft>
                <a:spcPts val="0"/>
              </a:spcAft>
              <a:buNone/>
            </a:pPr>
            <a:r>
              <a:rPr lang="en" u="sng">
                <a:solidFill>
                  <a:schemeClr val="hlink"/>
                </a:solidFill>
                <a:hlinkClick r:id="rId4"/>
              </a:rPr>
              <a:t>https://news.illinois.edu/view/6367/2035013088</a:t>
            </a:r>
            <a:r>
              <a:rPr lang="en"/>
              <a:t> </a:t>
            </a:r>
            <a:endParaRPr/>
          </a:p>
          <a:p>
            <a:pPr indent="0" lvl="0" marL="0" rtl="0" algn="l">
              <a:spcBef>
                <a:spcPts val="1200"/>
              </a:spcBef>
              <a:spcAft>
                <a:spcPts val="0"/>
              </a:spcAft>
              <a:buNone/>
            </a:pPr>
            <a:r>
              <a:rPr lang="en" u="sng">
                <a:solidFill>
                  <a:schemeClr val="hlink"/>
                </a:solidFill>
                <a:hlinkClick r:id="rId5"/>
              </a:rPr>
              <a:t>https://www.byu.edu/facts-figures</a:t>
            </a:r>
            <a:r>
              <a:rPr lang="en"/>
              <a:t> </a:t>
            </a:r>
            <a:endParaRPr/>
          </a:p>
          <a:p>
            <a:pPr indent="0" lvl="0" marL="0" rtl="0" algn="l">
              <a:spcBef>
                <a:spcPts val="1200"/>
              </a:spcBef>
              <a:spcAft>
                <a:spcPts val="1200"/>
              </a:spcAft>
              <a:buNone/>
            </a:pPr>
            <a:r>
              <a:rPr lang="en" u="sng">
                <a:solidFill>
                  <a:schemeClr val="hlink"/>
                </a:solidFill>
                <a:hlinkClick r:id="rId6"/>
              </a:rPr>
              <a:t>https://www.psu.edu/news/academics/story/penn-states-enrollment-remains-strong-2023/#:~:text=Overall%2C%20University%2Dwide%20enrollment%20for,the%20commonwealth%20and%20its%20citizens</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idx="1" type="body"/>
          </p:nvPr>
        </p:nvSpPr>
        <p:spPr>
          <a:xfrm>
            <a:off x="1354675" y="3619650"/>
            <a:ext cx="4419000" cy="750900"/>
          </a:xfrm>
          <a:prstGeom prst="rect">
            <a:avLst/>
          </a:prstGeom>
        </p:spPr>
        <p:txBody>
          <a:bodyPr anchorCtr="0" anchor="t" bIns="91425" lIns="91425" spcFirstLastPara="1" rIns="91425" wrap="square" tIns="91425">
            <a:normAutofit fontScale="40000" lnSpcReduction="10000"/>
          </a:bodyPr>
          <a:lstStyle/>
          <a:p>
            <a:pPr indent="-271658" lvl="0" marL="457200" rtl="0" algn="l">
              <a:spcBef>
                <a:spcPts val="0"/>
              </a:spcBef>
              <a:spcAft>
                <a:spcPts val="0"/>
              </a:spcAft>
              <a:buSzPct val="100000"/>
              <a:buChar char="-"/>
            </a:pPr>
            <a:r>
              <a:rPr lang="en" sz="1695"/>
              <a:t>BYU: 53 Counts of Management Companies </a:t>
            </a:r>
            <a:endParaRPr sz="1695"/>
          </a:p>
          <a:p>
            <a:pPr indent="-271658" lvl="0" marL="457200" rtl="0" algn="l">
              <a:spcBef>
                <a:spcPts val="0"/>
              </a:spcBef>
              <a:spcAft>
                <a:spcPts val="0"/>
              </a:spcAft>
              <a:buSzPct val="100000"/>
              <a:buChar char="-"/>
            </a:pPr>
            <a:r>
              <a:rPr lang="en" sz="1695"/>
              <a:t>PSU:  47 Counts of Management Companies</a:t>
            </a:r>
            <a:endParaRPr sz="1695"/>
          </a:p>
          <a:p>
            <a:pPr indent="-271658" lvl="0" marL="457200" rtl="0" algn="l">
              <a:spcBef>
                <a:spcPts val="0"/>
              </a:spcBef>
              <a:spcAft>
                <a:spcPts val="0"/>
              </a:spcAft>
              <a:buSzPct val="100000"/>
              <a:buChar char="-"/>
            </a:pPr>
            <a:r>
              <a:rPr lang="en" sz="1695"/>
              <a:t>UIUC: 42 Counts of Management Companies  </a:t>
            </a:r>
            <a:endParaRPr sz="1695"/>
          </a:p>
          <a:p>
            <a:pPr indent="0" lvl="0" marL="0" rtl="0" algn="l">
              <a:spcBef>
                <a:spcPts val="1200"/>
              </a:spcBef>
              <a:spcAft>
                <a:spcPts val="1200"/>
              </a:spcAft>
              <a:buNone/>
            </a:pPr>
            <a:r>
              <a:t/>
            </a:r>
            <a:endParaRPr sz="1000"/>
          </a:p>
        </p:txBody>
      </p:sp>
      <p:pic>
        <p:nvPicPr>
          <p:cNvPr id="71" name="Google Shape;71;p16"/>
          <p:cNvPicPr preferRelativeResize="0"/>
          <p:nvPr/>
        </p:nvPicPr>
        <p:blipFill>
          <a:blip r:embed="rId3">
            <a:alphaModFix/>
          </a:blip>
          <a:stretch>
            <a:fillRect/>
          </a:stretch>
        </p:blipFill>
        <p:spPr>
          <a:xfrm>
            <a:off x="0" y="0"/>
            <a:ext cx="9143997" cy="3444300"/>
          </a:xfrm>
          <a:prstGeom prst="rect">
            <a:avLst/>
          </a:prstGeom>
          <a:noFill/>
          <a:ln>
            <a:noFill/>
          </a:ln>
        </p:spPr>
      </p:pic>
      <p:sp>
        <p:nvSpPr>
          <p:cNvPr id="72" name="Google Shape;72;p16"/>
          <p:cNvSpPr txBox="1"/>
          <p:nvPr>
            <p:ph idx="1" type="body"/>
          </p:nvPr>
        </p:nvSpPr>
        <p:spPr>
          <a:xfrm>
            <a:off x="4725000" y="3619650"/>
            <a:ext cx="4419000" cy="750900"/>
          </a:xfrm>
          <a:prstGeom prst="rect">
            <a:avLst/>
          </a:prstGeom>
        </p:spPr>
        <p:txBody>
          <a:bodyPr anchorCtr="0" anchor="t" bIns="91425" lIns="91425" spcFirstLastPara="1" rIns="91425" wrap="square" tIns="91425">
            <a:normAutofit/>
          </a:bodyPr>
          <a:lstStyle/>
          <a:p>
            <a:pPr indent="-273050" lvl="0" marL="457200" rtl="0" algn="l">
              <a:spcBef>
                <a:spcPts val="0"/>
              </a:spcBef>
              <a:spcAft>
                <a:spcPts val="0"/>
              </a:spcAft>
              <a:buSzPts val="700"/>
              <a:buChar char="-"/>
            </a:pPr>
            <a:r>
              <a:rPr lang="en" sz="700"/>
              <a:t>BYU: About 35,000 students enrolled </a:t>
            </a:r>
            <a:endParaRPr sz="700"/>
          </a:p>
          <a:p>
            <a:pPr indent="-273050" lvl="0" marL="457200" rtl="0" algn="l">
              <a:spcBef>
                <a:spcPts val="0"/>
              </a:spcBef>
              <a:spcAft>
                <a:spcPts val="0"/>
              </a:spcAft>
              <a:buSzPts val="700"/>
              <a:buChar char="-"/>
            </a:pPr>
            <a:r>
              <a:rPr lang="en" sz="700"/>
              <a:t>PSU:  About 88,000 students enrolled </a:t>
            </a:r>
            <a:endParaRPr sz="700"/>
          </a:p>
          <a:p>
            <a:pPr indent="-273050" lvl="0" marL="457200" rtl="0" algn="l">
              <a:spcBef>
                <a:spcPts val="0"/>
              </a:spcBef>
              <a:spcAft>
                <a:spcPts val="0"/>
              </a:spcAft>
              <a:buSzPts val="700"/>
              <a:buChar char="-"/>
            </a:pPr>
            <a:r>
              <a:rPr lang="en" sz="700"/>
              <a:t>UIUC: About 56,000 students enrolled  </a:t>
            </a:r>
            <a:endParaRPr sz="700"/>
          </a:p>
        </p:txBody>
      </p:sp>
      <p:sp>
        <p:nvSpPr>
          <p:cNvPr id="73" name="Google Shape;73;p16"/>
          <p:cNvSpPr txBox="1"/>
          <p:nvPr/>
        </p:nvSpPr>
        <p:spPr>
          <a:xfrm>
            <a:off x="650575" y="4232675"/>
            <a:ext cx="8649000" cy="8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As seen in the sunburst,  BYU has the most counts of management </a:t>
            </a:r>
            <a:r>
              <a:rPr lang="en" sz="1000">
                <a:solidFill>
                  <a:schemeClr val="dk2"/>
                </a:solidFill>
              </a:rPr>
              <a:t>companies but with the smallest count of students enrolled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en" sz="1000">
                <a:solidFill>
                  <a:schemeClr val="dk2"/>
                </a:solidFill>
              </a:rPr>
              <a:t>Surprising to see that UIUC has the least counts of management companies with more students enrolled compared to BYU</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45250" y="0"/>
            <a:ext cx="5034674" cy="1622650"/>
          </a:xfrm>
          <a:prstGeom prst="rect">
            <a:avLst/>
          </a:prstGeom>
          <a:noFill/>
          <a:ln>
            <a:noFill/>
          </a:ln>
        </p:spPr>
      </p:pic>
      <p:pic>
        <p:nvPicPr>
          <p:cNvPr id="79" name="Google Shape;79;p17"/>
          <p:cNvPicPr preferRelativeResize="0"/>
          <p:nvPr/>
        </p:nvPicPr>
        <p:blipFill>
          <a:blip r:embed="rId4">
            <a:alphaModFix/>
          </a:blip>
          <a:stretch>
            <a:fillRect/>
          </a:stretch>
        </p:blipFill>
        <p:spPr>
          <a:xfrm>
            <a:off x="0" y="1622650"/>
            <a:ext cx="5034674" cy="1713025"/>
          </a:xfrm>
          <a:prstGeom prst="rect">
            <a:avLst/>
          </a:prstGeom>
          <a:noFill/>
          <a:ln>
            <a:noFill/>
          </a:ln>
        </p:spPr>
      </p:pic>
      <p:pic>
        <p:nvPicPr>
          <p:cNvPr id="80" name="Google Shape;80;p17"/>
          <p:cNvPicPr preferRelativeResize="0"/>
          <p:nvPr/>
        </p:nvPicPr>
        <p:blipFill>
          <a:blip r:embed="rId5">
            <a:alphaModFix/>
          </a:blip>
          <a:stretch>
            <a:fillRect/>
          </a:stretch>
        </p:blipFill>
        <p:spPr>
          <a:xfrm>
            <a:off x="0" y="3335675"/>
            <a:ext cx="5034674" cy="1807824"/>
          </a:xfrm>
          <a:prstGeom prst="rect">
            <a:avLst/>
          </a:prstGeom>
          <a:noFill/>
          <a:ln>
            <a:noFill/>
          </a:ln>
        </p:spPr>
      </p:pic>
      <p:sp>
        <p:nvSpPr>
          <p:cNvPr id="81" name="Google Shape;81;p17"/>
          <p:cNvSpPr txBox="1"/>
          <p:nvPr/>
        </p:nvSpPr>
        <p:spPr>
          <a:xfrm>
            <a:off x="5158125" y="688850"/>
            <a:ext cx="7194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BYU</a:t>
            </a:r>
            <a:endParaRPr sz="1800">
              <a:solidFill>
                <a:schemeClr val="dk2"/>
              </a:solidFill>
            </a:endParaRPr>
          </a:p>
        </p:txBody>
      </p:sp>
      <p:sp>
        <p:nvSpPr>
          <p:cNvPr id="82" name="Google Shape;82;p17"/>
          <p:cNvSpPr txBox="1"/>
          <p:nvPr/>
        </p:nvSpPr>
        <p:spPr>
          <a:xfrm>
            <a:off x="5073525" y="2306950"/>
            <a:ext cx="8886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UIUC</a:t>
            </a:r>
            <a:endParaRPr sz="1800">
              <a:solidFill>
                <a:schemeClr val="dk2"/>
              </a:solidFill>
            </a:endParaRPr>
          </a:p>
        </p:txBody>
      </p:sp>
      <p:sp>
        <p:nvSpPr>
          <p:cNvPr id="83" name="Google Shape;83;p17"/>
          <p:cNvSpPr txBox="1"/>
          <p:nvPr/>
        </p:nvSpPr>
        <p:spPr>
          <a:xfrm>
            <a:off x="5158125" y="4067388"/>
            <a:ext cx="7194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PSU</a:t>
            </a:r>
            <a:endParaRPr sz="1800">
              <a:solidFill>
                <a:schemeClr val="dk2"/>
              </a:solidFill>
            </a:endParaRPr>
          </a:p>
        </p:txBody>
      </p:sp>
      <p:sp>
        <p:nvSpPr>
          <p:cNvPr id="84" name="Google Shape;84;p17"/>
          <p:cNvSpPr txBox="1"/>
          <p:nvPr/>
        </p:nvSpPr>
        <p:spPr>
          <a:xfrm>
            <a:off x="6322225" y="1561425"/>
            <a:ext cx="2426400" cy="24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-All three have businesses close to the location of their appropriate campus</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-BYU has an interesting trend where lower rating is closer to campus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-PSU has more businesses with higher rating closer to campus compared to BYU and UIUC</a:t>
            </a:r>
            <a:endParaRPr sz="1200">
              <a:solidFill>
                <a:schemeClr val="dk2"/>
              </a:solidFill>
            </a:endParaRPr>
          </a:p>
        </p:txBody>
      </p:sp>
      <p:sp>
        <p:nvSpPr>
          <p:cNvPr id="85" name="Google Shape;85;p17"/>
          <p:cNvSpPr/>
          <p:nvPr/>
        </p:nvSpPr>
        <p:spPr>
          <a:xfrm>
            <a:off x="1905850" y="558750"/>
            <a:ext cx="122475" cy="13010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7"/>
          <p:cNvSpPr/>
          <p:nvPr/>
        </p:nvSpPr>
        <p:spPr>
          <a:xfrm>
            <a:off x="2180725" y="2609325"/>
            <a:ext cx="122475" cy="13010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 name="Google Shape;87;p17"/>
          <p:cNvSpPr/>
          <p:nvPr/>
        </p:nvSpPr>
        <p:spPr>
          <a:xfrm>
            <a:off x="2677550" y="4174538"/>
            <a:ext cx="122475" cy="130100"/>
          </a:xfrm>
          <a:prstGeom prst="flowChartMerg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214325" y="3712200"/>
            <a:ext cx="8618100" cy="856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Here is a bar graph that shows the percentages of review ratings from a scale of 1 (being worse) to 5 (being the best). The scale of review ratings are also shown through the number of stars. With all three campuses, UIUC has the highest proportion of 5-star ratings compared to BYU and PSU.</a:t>
            </a:r>
            <a:endParaRPr sz="1200"/>
          </a:p>
        </p:txBody>
      </p:sp>
      <p:pic>
        <p:nvPicPr>
          <p:cNvPr id="93" name="Google Shape;93;p18"/>
          <p:cNvPicPr preferRelativeResize="0"/>
          <p:nvPr/>
        </p:nvPicPr>
        <p:blipFill>
          <a:blip r:embed="rId3">
            <a:alphaModFix/>
          </a:blip>
          <a:stretch>
            <a:fillRect/>
          </a:stretch>
        </p:blipFill>
        <p:spPr>
          <a:xfrm>
            <a:off x="1241275" y="538628"/>
            <a:ext cx="6661451" cy="280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 name="Google Shape;103;p20"/>
          <p:cNvSpPr txBox="1"/>
          <p:nvPr>
            <p:ph idx="1" type="body"/>
          </p:nvPr>
        </p:nvSpPr>
        <p:spPr>
          <a:xfrm>
            <a:off x="311700" y="3360125"/>
            <a:ext cx="8520600" cy="1208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t>Here we have counts of both negative and positive sentiment score from each campus. Green is negative and purple is positive. BYU had the most count of negative sentiment scores. However, throughout all campuses, they all had the about the same percentage of positive sentiment scores.</a:t>
            </a:r>
            <a:endParaRPr sz="1200"/>
          </a:p>
        </p:txBody>
      </p:sp>
      <p:pic>
        <p:nvPicPr>
          <p:cNvPr id="104" name="Google Shape;104;p20"/>
          <p:cNvPicPr preferRelativeResize="0"/>
          <p:nvPr/>
        </p:nvPicPr>
        <p:blipFill>
          <a:blip r:embed="rId3">
            <a:alphaModFix/>
          </a:blip>
          <a:stretch>
            <a:fillRect/>
          </a:stretch>
        </p:blipFill>
        <p:spPr>
          <a:xfrm>
            <a:off x="30625" y="306145"/>
            <a:ext cx="9144003" cy="28753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 name="Google Shape;110;p21"/>
          <p:cNvSpPr txBox="1"/>
          <p:nvPr>
            <p:ph idx="1" type="body"/>
          </p:nvPr>
        </p:nvSpPr>
        <p:spPr>
          <a:xfrm>
            <a:off x="311700" y="3138150"/>
            <a:ext cx="8520600" cy="1430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400"/>
              <a:t>Looking into </a:t>
            </a:r>
            <a:r>
              <a:rPr lang="en" sz="1400"/>
              <a:t>all</a:t>
            </a:r>
            <a:r>
              <a:rPr lang="en" sz="1400"/>
              <a:t> reviews, we look into specific positive keywords such as gym, pet and pool. Light blue indicated BYU, dark blue indicates PSU and </a:t>
            </a:r>
            <a:r>
              <a:rPr lang="en" sz="1400"/>
              <a:t>orange</a:t>
            </a:r>
            <a:r>
              <a:rPr lang="en" sz="1400"/>
              <a:t> indicates UIUC. One </a:t>
            </a:r>
            <a:r>
              <a:rPr lang="en" sz="1400"/>
              <a:t>significant positive word with the most percentage is pool from BYU. PSU the highest percentage of positive keywords were gym and pool. Lastly, the highest percentage of positive keyword in UIUC was gym.</a:t>
            </a:r>
            <a:endParaRPr sz="1400"/>
          </a:p>
        </p:txBody>
      </p:sp>
      <p:pic>
        <p:nvPicPr>
          <p:cNvPr id="111" name="Google Shape;111;p21"/>
          <p:cNvPicPr preferRelativeResize="0"/>
          <p:nvPr/>
        </p:nvPicPr>
        <p:blipFill>
          <a:blip r:embed="rId3">
            <a:alphaModFix/>
          </a:blip>
          <a:stretch>
            <a:fillRect/>
          </a:stretch>
        </p:blipFill>
        <p:spPr>
          <a:xfrm>
            <a:off x="0" y="-5"/>
            <a:ext cx="9144003" cy="29959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